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61" r:id="rId5"/>
    <p:sldId id="262" r:id="rId6"/>
    <p:sldId id="263" r:id="rId7"/>
    <p:sldId id="264" r:id="rId8"/>
    <p:sldId id="265" r:id="rId9"/>
    <p:sldId id="266" r:id="rId10"/>
    <p:sldId id="267" r:id="rId11"/>
    <p:sldId id="26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10.png>
</file>

<file path=ppt/media/image2.png>
</file>

<file path=ppt/media/image3.jpe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5/31/2025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150" dirty="0"/>
          </a:p>
        </p:txBody>
      </p:sp>
      <p:sp>
        <p:nvSpPr>
          <p:cNvPr id="4" name="Slide Number Placeholder 3"/>
          <p:cNvSpPr>
            <a:spLocks noGrp="1"/>
          </p:cNvSpPr>
          <p:nvPr>
            <p:ph type="sldNum" sz="quarter" idx="5"/>
          </p:nvPr>
        </p:nvSpPr>
        <p:spPr/>
        <p:txBody>
          <a:bodyPr/>
          <a:lstStyle/>
          <a:p>
            <a:fld id="{C275CD8D-B1D9-4658-A4F0-38CA8D83ED5D}" type="slidenum">
              <a:rPr lang="en-US" smtClean="0"/>
              <a:t>2</a:t>
            </a:fld>
            <a:endParaRPr lang="en-US" dirty="0"/>
          </a:p>
        </p:txBody>
      </p:sp>
    </p:spTree>
    <p:extLst>
      <p:ext uri="{BB962C8B-B14F-4D97-AF65-F5344CB8AC3E}">
        <p14:creationId xmlns:p14="http://schemas.microsoft.com/office/powerpoint/2010/main" val="16692118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5/31/2025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5/31/2025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5/31/2025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5/31/2025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5/31/2025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5/31/2025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5/31/2025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5/31/2025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5/31/2025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5/31/2025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5/31/2025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5/31/2025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5/31/2025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5/31/2025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5/31/2025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5/31/2025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5/31/2025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5/31/2025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pn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153443" y="2256232"/>
            <a:ext cx="7773460" cy="1367896"/>
          </a:xfrm>
        </p:spPr>
        <p:txBody>
          <a:bodyPr>
            <a:noAutofit/>
          </a:bodyPr>
          <a:lstStyle/>
          <a:p>
            <a:pPr algn="ctr"/>
            <a:r>
              <a:rPr lang="en-US" sz="3500" dirty="0"/>
              <a:t>DECENTRALIZED</a:t>
            </a:r>
            <a:br>
              <a:rPr lang="en-US" sz="3500" dirty="0"/>
            </a:br>
            <a:r>
              <a:rPr lang="en-US" sz="3500" dirty="0"/>
              <a:t>LOW-ENERGY-NETWORK</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REȚEA -DESCENTRALIZATĂ-CU-CONSUM-REDUS</a:t>
            </a:r>
          </a:p>
          <a:p>
            <a:pPr algn="ctr"/>
            <a:r>
              <a:rPr lang="en-US" dirty="0"/>
              <a:t>-St</a:t>
            </a:r>
            <a:r>
              <a:rPr lang="ro-RO" dirty="0" err="1"/>
              <a:t>ănciulescu</a:t>
            </a:r>
            <a:r>
              <a:rPr lang="ro-RO" dirty="0"/>
              <a:t> Bogdan-</a:t>
            </a:r>
            <a:endParaRPr lang="en-US" dirty="0"/>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5">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37493"/>
            <a:ext cx="3084891" cy="1478570"/>
          </a:xfrm>
        </p:spPr>
        <p:txBody>
          <a:bodyPr>
            <a:normAutofit/>
          </a:bodyPr>
          <a:lstStyle/>
          <a:p>
            <a:r>
              <a:rPr lang="en-US" sz="3200" dirty="0" err="1"/>
              <a:t>Introducere</a:t>
            </a:r>
            <a:r>
              <a:rPr lang="en-US" sz="3200" dirty="0"/>
              <a:t>:</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857744" y="1243011"/>
            <a:ext cx="3724656" cy="5577495"/>
          </a:xfrm>
        </p:spPr>
        <p:txBody>
          <a:bodyPr>
            <a:noAutofit/>
          </a:bodyPr>
          <a:lstStyle/>
          <a:p>
            <a:pPr>
              <a:lnSpc>
                <a:spcPct val="110000"/>
              </a:lnSpc>
            </a:pPr>
            <a:r>
              <a:rPr lang="en-US" sz="1400" dirty="0"/>
              <a:t>D.L.E.N. </a:t>
            </a:r>
            <a:r>
              <a:rPr lang="en-US" sz="1400" dirty="0" err="1"/>
              <a:t>este</a:t>
            </a:r>
            <a:r>
              <a:rPr lang="en-US" sz="1400" dirty="0"/>
              <a:t> o </a:t>
            </a:r>
            <a:r>
              <a:rPr lang="en-US" sz="1400" dirty="0" err="1"/>
              <a:t>soluție</a:t>
            </a:r>
            <a:r>
              <a:rPr lang="en-US" sz="1400" dirty="0"/>
              <a:t> de </a:t>
            </a:r>
            <a:r>
              <a:rPr lang="en-US" sz="1400" dirty="0" err="1"/>
              <a:t>comunicare</a:t>
            </a:r>
            <a:r>
              <a:rPr lang="en-US" sz="1400" dirty="0"/>
              <a:t> </a:t>
            </a:r>
            <a:r>
              <a:rPr lang="en-US" sz="1400" dirty="0" err="1"/>
              <a:t>prin</a:t>
            </a:r>
            <a:r>
              <a:rPr lang="en-US" sz="1400" dirty="0"/>
              <a:t> </a:t>
            </a:r>
            <a:r>
              <a:rPr lang="en-US" sz="1400" dirty="0" err="1"/>
              <a:t>mesaje</a:t>
            </a:r>
            <a:r>
              <a:rPr lang="en-US" sz="1400" dirty="0"/>
              <a:t> (de </a:t>
            </a:r>
            <a:r>
              <a:rPr lang="en-US" sz="1400" dirty="0" err="1"/>
              <a:t>urgență</a:t>
            </a:r>
            <a:r>
              <a:rPr lang="en-US" sz="1400" dirty="0"/>
              <a:t>/de </a:t>
            </a:r>
            <a:r>
              <a:rPr lang="en-US" sz="1400" dirty="0" err="1"/>
              <a:t>rezervă</a:t>
            </a:r>
            <a:r>
              <a:rPr lang="en-US" sz="1400" dirty="0"/>
              <a:t>, </a:t>
            </a:r>
            <a:r>
              <a:rPr lang="en-US" sz="1400" dirty="0" err="1"/>
              <a:t>pentru</a:t>
            </a:r>
            <a:r>
              <a:rPr lang="en-US" sz="1400" dirty="0"/>
              <a:t> </a:t>
            </a:r>
            <a:r>
              <a:rPr lang="en-US" sz="1400" dirty="0" err="1"/>
              <a:t>uz</a:t>
            </a:r>
            <a:r>
              <a:rPr lang="en-US" sz="1400" dirty="0"/>
              <a:t> civil) </a:t>
            </a:r>
            <a:r>
              <a:rPr lang="en-US" sz="1400" dirty="0" err="1"/>
              <a:t>și</a:t>
            </a:r>
            <a:r>
              <a:rPr lang="en-US" sz="1400" dirty="0"/>
              <a:t> </a:t>
            </a:r>
            <a:r>
              <a:rPr lang="en-US" sz="1400" dirty="0" err="1"/>
              <a:t>poate</a:t>
            </a:r>
            <a:r>
              <a:rPr lang="en-US" sz="1400" dirty="0"/>
              <a:t> fi </a:t>
            </a:r>
            <a:r>
              <a:rPr lang="en-US" sz="1400" dirty="0" err="1"/>
              <a:t>ușor</a:t>
            </a:r>
            <a:r>
              <a:rPr lang="en-US" sz="1400" dirty="0"/>
              <a:t> </a:t>
            </a:r>
            <a:r>
              <a:rPr lang="en-US" sz="1400" dirty="0" err="1"/>
              <a:t>adaptată</a:t>
            </a:r>
            <a:r>
              <a:rPr lang="en-US" sz="1400" dirty="0"/>
              <a:t> </a:t>
            </a:r>
            <a:r>
              <a:rPr lang="en-US" sz="1400" dirty="0" err="1"/>
              <a:t>pentru</a:t>
            </a:r>
            <a:r>
              <a:rPr lang="en-US" sz="1400" dirty="0"/>
              <a:t> </a:t>
            </a:r>
            <a:r>
              <a:rPr lang="en-US" sz="1400" dirty="0" err="1"/>
              <a:t>controlul</a:t>
            </a:r>
            <a:r>
              <a:rPr lang="en-US" sz="1400" dirty="0"/>
              <a:t> </a:t>
            </a:r>
            <a:r>
              <a:rPr lang="en-US" sz="1400" dirty="0" err="1"/>
              <a:t>automatizărilor</a:t>
            </a:r>
            <a:r>
              <a:rPr lang="en-US" sz="1400" dirty="0"/>
              <a:t> </a:t>
            </a:r>
            <a:r>
              <a:rPr lang="en-US" sz="1400" dirty="0" err="1"/>
              <a:t>prin</a:t>
            </a:r>
            <a:r>
              <a:rPr lang="en-US" sz="1400" dirty="0"/>
              <a:t> </a:t>
            </a:r>
            <a:r>
              <a:rPr lang="en-US" sz="1400" dirty="0" err="1"/>
              <a:t>mesaje</a:t>
            </a:r>
            <a:r>
              <a:rPr lang="en-US" sz="1400" dirty="0"/>
              <a:t>. </a:t>
            </a:r>
            <a:r>
              <a:rPr lang="en-US" sz="1400" dirty="0" err="1"/>
              <a:t>Aplicația</a:t>
            </a:r>
            <a:r>
              <a:rPr lang="en-US" sz="1400" dirty="0"/>
              <a:t> se </a:t>
            </a:r>
            <a:r>
              <a:rPr lang="en-US" sz="1400" dirty="0" err="1"/>
              <a:t>adresează</a:t>
            </a:r>
            <a:r>
              <a:rPr lang="en-US" sz="1400" dirty="0"/>
              <a:t> </a:t>
            </a:r>
            <a:r>
              <a:rPr lang="en-US" sz="1400" dirty="0" err="1"/>
              <a:t>protecției</a:t>
            </a:r>
            <a:r>
              <a:rPr lang="en-US" sz="1400" dirty="0"/>
              <a:t> </a:t>
            </a:r>
            <a:r>
              <a:rPr lang="en-US" sz="1400" dirty="0" err="1"/>
              <a:t>civililor</a:t>
            </a:r>
            <a:r>
              <a:rPr lang="en-US" sz="1400" dirty="0"/>
              <a:t> </a:t>
            </a:r>
            <a:r>
              <a:rPr lang="en-US" sz="1400" dirty="0" err="1"/>
              <a:t>și</a:t>
            </a:r>
            <a:r>
              <a:rPr lang="en-US" sz="1400" dirty="0"/>
              <a:t> a </a:t>
            </a:r>
            <a:r>
              <a:rPr lang="en-US" sz="1400" dirty="0" err="1"/>
              <a:t>echipamentelor</a:t>
            </a:r>
            <a:r>
              <a:rPr lang="en-US" sz="1400" dirty="0"/>
              <a:t> </a:t>
            </a:r>
            <a:r>
              <a:rPr lang="en-US" sz="1400" dirty="0" err="1"/>
              <a:t>automatizate</a:t>
            </a:r>
            <a:r>
              <a:rPr lang="en-US" sz="1400" dirty="0"/>
              <a:t>, </a:t>
            </a:r>
            <a:r>
              <a:rPr lang="en-US" sz="1400" dirty="0" err="1"/>
              <a:t>oferind</a:t>
            </a:r>
            <a:r>
              <a:rPr lang="en-US" sz="1400" dirty="0"/>
              <a:t> un canal de </a:t>
            </a:r>
            <a:r>
              <a:rPr lang="en-US" sz="1400" dirty="0" err="1"/>
              <a:t>comunicare</a:t>
            </a:r>
            <a:r>
              <a:rPr lang="en-US" sz="1400" dirty="0"/>
              <a:t> </a:t>
            </a:r>
            <a:r>
              <a:rPr lang="en-US" sz="1400" dirty="0" err="1"/>
              <a:t>în</a:t>
            </a:r>
            <a:r>
              <a:rPr lang="en-US" sz="1400" dirty="0"/>
              <a:t> </a:t>
            </a:r>
            <a:r>
              <a:rPr lang="en-US" sz="1400" dirty="0" err="1"/>
              <a:t>caz</a:t>
            </a:r>
            <a:r>
              <a:rPr lang="en-US" sz="1400" dirty="0"/>
              <a:t> de </a:t>
            </a:r>
            <a:r>
              <a:rPr lang="en-US" sz="1400" dirty="0" err="1"/>
              <a:t>urgență</a:t>
            </a:r>
            <a:r>
              <a:rPr lang="en-US" sz="1400" dirty="0"/>
              <a:t> (</a:t>
            </a:r>
            <a:r>
              <a:rPr lang="en-US" sz="1400" dirty="0" err="1"/>
              <a:t>dezastre</a:t>
            </a:r>
            <a:r>
              <a:rPr lang="en-US" sz="1400" dirty="0"/>
              <a:t> </a:t>
            </a:r>
            <a:r>
              <a:rPr lang="en-US" sz="1400" dirty="0" err="1"/>
              <a:t>naturale</a:t>
            </a:r>
            <a:r>
              <a:rPr lang="en-US" sz="1400" dirty="0"/>
              <a:t>, </a:t>
            </a:r>
            <a:r>
              <a:rPr lang="en-US" sz="1400" dirty="0" err="1"/>
              <a:t>război</a:t>
            </a:r>
            <a:r>
              <a:rPr lang="en-US" sz="1400" dirty="0"/>
              <a:t> etc.) cu </a:t>
            </a:r>
            <a:r>
              <a:rPr lang="en-US" sz="1400" dirty="0" err="1"/>
              <a:t>autoritățile</a:t>
            </a:r>
            <a:r>
              <a:rPr lang="en-US" sz="1400" dirty="0"/>
              <a:t> </a:t>
            </a:r>
            <a:r>
              <a:rPr lang="en-US" sz="1400" dirty="0" err="1"/>
              <a:t>sau</a:t>
            </a:r>
            <a:r>
              <a:rPr lang="en-US" sz="1400" dirty="0"/>
              <a:t> </a:t>
            </a:r>
            <a:r>
              <a:rPr lang="en-US" sz="1400" dirty="0" err="1"/>
              <a:t>alți</a:t>
            </a:r>
            <a:r>
              <a:rPr lang="en-US" sz="1400" dirty="0"/>
              <a:t> </a:t>
            </a:r>
            <a:r>
              <a:rPr lang="en-US" sz="1400" dirty="0" err="1"/>
              <a:t>civili</a:t>
            </a:r>
            <a:r>
              <a:rPr lang="en-US" sz="1400" dirty="0"/>
              <a:t>. </a:t>
            </a:r>
            <a:r>
              <a:rPr lang="en-US" sz="1400" dirty="0" err="1"/>
              <a:t>Aceasta</a:t>
            </a:r>
            <a:r>
              <a:rPr lang="en-US" sz="1400" dirty="0"/>
              <a:t> </a:t>
            </a:r>
            <a:r>
              <a:rPr lang="en-US" sz="1400" dirty="0" err="1"/>
              <a:t>poate</a:t>
            </a:r>
            <a:r>
              <a:rPr lang="en-US" sz="1400" dirty="0"/>
              <a:t> fi </a:t>
            </a:r>
            <a:r>
              <a:rPr lang="en-US" sz="1400" dirty="0" err="1"/>
              <a:t>implementată</a:t>
            </a:r>
            <a:r>
              <a:rPr lang="en-US" sz="1400" dirty="0"/>
              <a:t> rapid </a:t>
            </a:r>
            <a:r>
              <a:rPr lang="en-US" sz="1400" dirty="0" err="1"/>
              <a:t>și</a:t>
            </a:r>
            <a:r>
              <a:rPr lang="en-US" sz="1400" dirty="0"/>
              <a:t> la </a:t>
            </a:r>
            <a:r>
              <a:rPr lang="en-US" sz="1400" dirty="0" err="1"/>
              <a:t>costuri</a:t>
            </a:r>
            <a:r>
              <a:rPr lang="en-US" sz="1400" dirty="0"/>
              <a:t> </a:t>
            </a:r>
            <a:r>
              <a:rPr lang="en-US" sz="1400" dirty="0" err="1"/>
              <a:t>reduse</a:t>
            </a:r>
            <a:r>
              <a:rPr lang="en-US" sz="1400" dirty="0"/>
              <a:t>, la </a:t>
            </a:r>
            <a:r>
              <a:rPr lang="en-US" sz="1400" dirty="0" err="1"/>
              <a:t>nivelul</a:t>
            </a:r>
            <a:r>
              <a:rPr lang="en-US" sz="1400" dirty="0"/>
              <a:t> </a:t>
            </a:r>
            <a:r>
              <a:rPr lang="en-US" sz="1400" dirty="0" err="1"/>
              <a:t>instituțiilor</a:t>
            </a:r>
            <a:r>
              <a:rPr lang="en-US" sz="1400" dirty="0"/>
              <a:t> </a:t>
            </a:r>
            <a:r>
              <a:rPr lang="en-US" sz="1400" dirty="0" err="1"/>
              <a:t>publice</a:t>
            </a:r>
            <a:r>
              <a:rPr lang="en-US" sz="1400" dirty="0"/>
              <a:t>, </a:t>
            </a:r>
            <a:r>
              <a:rPr lang="en-US" sz="1400" dirty="0" err="1"/>
              <a:t>proprietăților</a:t>
            </a:r>
            <a:r>
              <a:rPr lang="en-US" sz="1400" dirty="0"/>
              <a:t> private </a:t>
            </a:r>
            <a:r>
              <a:rPr lang="en-US" sz="1400" dirty="0" err="1"/>
              <a:t>sau</a:t>
            </a:r>
            <a:r>
              <a:rPr lang="en-US" sz="1400" dirty="0"/>
              <a:t> </a:t>
            </a:r>
            <a:r>
              <a:rPr lang="en-US" sz="1400" dirty="0" err="1"/>
              <a:t>pentru</a:t>
            </a:r>
            <a:r>
              <a:rPr lang="en-US" sz="1400" dirty="0"/>
              <a:t> </a:t>
            </a:r>
            <a:r>
              <a:rPr lang="en-US" sz="1400" dirty="0" err="1"/>
              <a:t>persoane</a:t>
            </a:r>
            <a:r>
              <a:rPr lang="en-US" sz="1400" dirty="0"/>
              <a:t> </a:t>
            </a:r>
            <a:r>
              <a:rPr lang="en-US" sz="1400" dirty="0" err="1"/>
              <a:t>individuale</a:t>
            </a:r>
            <a:r>
              <a:rPr lang="en-US" sz="1400" dirty="0"/>
              <a:t>.</a:t>
            </a:r>
          </a:p>
          <a:p>
            <a:pPr>
              <a:lnSpc>
                <a:spcPct val="110000"/>
              </a:lnSpc>
            </a:pPr>
            <a:r>
              <a:rPr lang="en-US" sz="1400" dirty="0" err="1"/>
              <a:t>Programul</a:t>
            </a:r>
            <a:r>
              <a:rPr lang="en-US" sz="1400" dirty="0"/>
              <a:t> </a:t>
            </a:r>
            <a:r>
              <a:rPr lang="en-US" sz="1400" dirty="0" err="1"/>
              <a:t>funcționează</a:t>
            </a:r>
            <a:r>
              <a:rPr lang="en-US" sz="1400" dirty="0"/>
              <a:t> pe </a:t>
            </a:r>
            <a:r>
              <a:rPr lang="en-US" sz="1400" dirty="0" err="1"/>
              <a:t>baza</a:t>
            </a:r>
            <a:r>
              <a:rPr lang="en-US" sz="1400" dirty="0"/>
              <a:t> </a:t>
            </a:r>
            <a:r>
              <a:rPr lang="en-US" sz="1400" dirty="0" err="1"/>
              <a:t>plăcilor</a:t>
            </a:r>
            <a:r>
              <a:rPr lang="en-US" sz="1400" dirty="0"/>
              <a:t> de </a:t>
            </a:r>
            <a:r>
              <a:rPr lang="en-US" sz="1400" dirty="0" err="1"/>
              <a:t>dezvoltare</a:t>
            </a:r>
            <a:r>
              <a:rPr lang="en-US" sz="1400" dirty="0"/>
              <a:t> </a:t>
            </a:r>
            <a:r>
              <a:rPr lang="en-US" sz="1400" dirty="0" err="1"/>
              <a:t>Heltec</a:t>
            </a:r>
            <a:r>
              <a:rPr lang="en-US" sz="1400" dirty="0"/>
              <a:t>, cu microcontroller ESP32, </a:t>
            </a:r>
            <a:r>
              <a:rPr lang="en-US" sz="1400" dirty="0" err="1"/>
              <a:t>modul</a:t>
            </a:r>
            <a:r>
              <a:rPr lang="en-US" sz="1400" dirty="0"/>
              <a:t> LoRa </a:t>
            </a:r>
            <a:r>
              <a:rPr lang="en-US" sz="1400" dirty="0" err="1"/>
              <a:t>și</a:t>
            </a:r>
            <a:r>
              <a:rPr lang="en-US" sz="1400" dirty="0"/>
              <a:t> </a:t>
            </a:r>
            <a:r>
              <a:rPr lang="en-US" sz="1400" dirty="0" err="1"/>
              <a:t>modul</a:t>
            </a:r>
            <a:r>
              <a:rPr lang="en-US" sz="1400" dirty="0"/>
              <a:t> de </a:t>
            </a:r>
            <a:r>
              <a:rPr lang="en-US" sz="1400" dirty="0" err="1"/>
              <a:t>încărcare</a:t>
            </a:r>
            <a:r>
              <a:rPr lang="en-US" sz="1400" dirty="0"/>
              <a:t> a </a:t>
            </a:r>
            <a:r>
              <a:rPr lang="en-US" sz="1400" dirty="0" err="1"/>
              <a:t>acumulatorului</a:t>
            </a:r>
            <a:r>
              <a:rPr lang="en-US" sz="1400" dirty="0"/>
              <a:t> Li-Po. </a:t>
            </a:r>
            <a:r>
              <a:rPr lang="en-US" sz="1400" dirty="0" err="1"/>
              <a:t>Alimentarea</a:t>
            </a:r>
            <a:r>
              <a:rPr lang="en-US" sz="1400" dirty="0"/>
              <a:t> </a:t>
            </a:r>
            <a:r>
              <a:rPr lang="en-US" sz="1400" dirty="0" err="1"/>
              <a:t>și</a:t>
            </a:r>
            <a:r>
              <a:rPr lang="en-US" sz="1400" dirty="0"/>
              <a:t> </a:t>
            </a:r>
            <a:r>
              <a:rPr lang="en-US" sz="1400" dirty="0" err="1"/>
              <a:t>încărcarea</a:t>
            </a:r>
            <a:r>
              <a:rPr lang="en-US" sz="1400" dirty="0"/>
              <a:t> firmware-</a:t>
            </a:r>
            <a:r>
              <a:rPr lang="en-US" sz="1400" dirty="0" err="1"/>
              <a:t>ului</a:t>
            </a:r>
            <a:r>
              <a:rPr lang="en-US" sz="1400" dirty="0"/>
              <a:t> se </a:t>
            </a:r>
            <a:r>
              <a:rPr lang="en-US" sz="1400" dirty="0" err="1"/>
              <a:t>realizează</a:t>
            </a:r>
            <a:r>
              <a:rPr lang="en-US" sz="1400" dirty="0"/>
              <a:t> </a:t>
            </a:r>
            <a:r>
              <a:rPr lang="en-US" sz="1400" dirty="0" err="1"/>
              <a:t>prin</a:t>
            </a:r>
            <a:r>
              <a:rPr lang="en-US" sz="1400" dirty="0"/>
              <a:t> </a:t>
            </a:r>
            <a:r>
              <a:rPr lang="en-US" sz="1400" dirty="0" err="1"/>
              <a:t>portul</a:t>
            </a:r>
            <a:r>
              <a:rPr lang="en-US" sz="1400" dirty="0"/>
              <a:t> USB-C. </a:t>
            </a:r>
            <a:r>
              <a:rPr lang="en-US" sz="1400" dirty="0" err="1"/>
              <a:t>Modulul</a:t>
            </a:r>
            <a:r>
              <a:rPr lang="en-US" sz="1400" dirty="0"/>
              <a:t> LoRa </a:t>
            </a:r>
            <a:r>
              <a:rPr lang="en-US" sz="1400" dirty="0" err="1"/>
              <a:t>permite</a:t>
            </a:r>
            <a:r>
              <a:rPr lang="en-US" sz="1400" dirty="0"/>
              <a:t> </a:t>
            </a:r>
            <a:r>
              <a:rPr lang="en-US" sz="1400" dirty="0" err="1"/>
              <a:t>transmiterea</a:t>
            </a:r>
            <a:r>
              <a:rPr lang="en-US" sz="1400" dirty="0"/>
              <a:t> </a:t>
            </a:r>
            <a:r>
              <a:rPr lang="en-US" sz="1400" dirty="0" err="1"/>
              <a:t>rapidă</a:t>
            </a:r>
            <a:r>
              <a:rPr lang="en-US" sz="1400" dirty="0"/>
              <a:t> a </a:t>
            </a:r>
            <a:r>
              <a:rPr lang="en-US" sz="1400" dirty="0" err="1"/>
              <a:t>mesajelor</a:t>
            </a:r>
            <a:r>
              <a:rPr lang="en-US" sz="1400" dirty="0"/>
              <a:t> </a:t>
            </a:r>
            <a:r>
              <a:rPr lang="en-US" sz="1400" dirty="0" err="1"/>
              <a:t>în</a:t>
            </a:r>
            <a:r>
              <a:rPr lang="en-US" sz="1400" dirty="0"/>
              <a:t> </a:t>
            </a:r>
            <a:r>
              <a:rPr lang="en-US" sz="1400" dirty="0" err="1"/>
              <a:t>caz</a:t>
            </a:r>
            <a:r>
              <a:rPr lang="en-US" sz="1400" dirty="0"/>
              <a:t> de </a:t>
            </a:r>
            <a:r>
              <a:rPr lang="en-US" sz="1400" dirty="0" err="1"/>
              <a:t>urgență</a:t>
            </a:r>
            <a:r>
              <a:rPr lang="en-US" sz="1400" dirty="0"/>
              <a:t>. </a:t>
            </a:r>
            <a:r>
              <a:rPr lang="en-US" sz="1400" dirty="0" err="1"/>
              <a:t>Microcontrollerul</a:t>
            </a:r>
            <a:r>
              <a:rPr lang="en-US" sz="1400" dirty="0"/>
              <a:t> ESP32 se </a:t>
            </a:r>
            <a:r>
              <a:rPr lang="en-US" sz="1400" dirty="0" err="1"/>
              <a:t>ocupă</a:t>
            </a:r>
            <a:r>
              <a:rPr lang="en-US" sz="1400" dirty="0"/>
              <a:t> de </a:t>
            </a:r>
            <a:r>
              <a:rPr lang="en-US" sz="1400" dirty="0" err="1"/>
              <a:t>portalul</a:t>
            </a:r>
            <a:r>
              <a:rPr lang="en-US" sz="1400" dirty="0"/>
              <a:t> </a:t>
            </a:r>
            <a:r>
              <a:rPr lang="en-US" sz="1400" dirty="0" err="1"/>
              <a:t>captiv</a:t>
            </a:r>
            <a:r>
              <a:rPr lang="en-US" sz="1400" dirty="0"/>
              <a:t> de tip web server </a:t>
            </a:r>
            <a:r>
              <a:rPr lang="en-US" sz="1400" dirty="0" err="1"/>
              <a:t>și</a:t>
            </a:r>
            <a:r>
              <a:rPr lang="en-US" sz="1400" dirty="0"/>
              <a:t> de </a:t>
            </a:r>
            <a:r>
              <a:rPr lang="en-US" sz="1400" dirty="0" err="1"/>
              <a:t>procesarea</a:t>
            </a:r>
            <a:r>
              <a:rPr lang="en-US" sz="1400" dirty="0"/>
              <a:t> </a:t>
            </a:r>
            <a:r>
              <a:rPr lang="en-US" sz="1400" dirty="0" err="1"/>
              <a:t>mesajelor</a:t>
            </a:r>
            <a:r>
              <a:rPr lang="en-US" sz="1400" dirty="0"/>
              <a:t>.</a:t>
            </a:r>
          </a:p>
        </p:txBody>
      </p:sp>
      <p:sp>
        <p:nvSpPr>
          <p:cNvPr id="28" name="Rectangle: Rounded Corners 27">
            <a:extLst>
              <a:ext uri="{FF2B5EF4-FFF2-40B4-BE49-F238E27FC236}">
                <a16:creationId xmlns:a16="http://schemas.microsoft.com/office/drawing/2014/main" id="{364EB541-C2ED-06B2-8BDC-DC6D1665C4D3}"/>
              </a:ext>
            </a:extLst>
          </p:cNvPr>
          <p:cNvSpPr/>
          <p:nvPr/>
        </p:nvSpPr>
        <p:spPr>
          <a:xfrm>
            <a:off x="1930717" y="2729166"/>
            <a:ext cx="3824675" cy="2378524"/>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150"/>
          </a:p>
        </p:txBody>
      </p:sp>
      <p:pic>
        <p:nvPicPr>
          <p:cNvPr id="24" name="Picture 23">
            <a:extLst>
              <a:ext uri="{FF2B5EF4-FFF2-40B4-BE49-F238E27FC236}">
                <a16:creationId xmlns:a16="http://schemas.microsoft.com/office/drawing/2014/main" id="{312958FE-642C-F838-36DE-8CADB8667A1B}"/>
              </a:ext>
            </a:extLst>
          </p:cNvPr>
          <p:cNvPicPr>
            <a:picLocks noChangeAspect="1"/>
          </p:cNvPicPr>
          <p:nvPr/>
        </p:nvPicPr>
        <p:blipFill>
          <a:blip r:embed="rId6"/>
          <a:stretch>
            <a:fillRect/>
          </a:stretch>
        </p:blipFill>
        <p:spPr>
          <a:xfrm>
            <a:off x="273050" y="333375"/>
            <a:ext cx="1911349" cy="1911349"/>
          </a:xfrm>
          <a:prstGeom prst="rect">
            <a:avLst/>
          </a:prstGeom>
        </p:spPr>
      </p:pic>
      <p:pic>
        <p:nvPicPr>
          <p:cNvPr id="25" name="Picture 24">
            <a:extLst>
              <a:ext uri="{FF2B5EF4-FFF2-40B4-BE49-F238E27FC236}">
                <a16:creationId xmlns:a16="http://schemas.microsoft.com/office/drawing/2014/main" id="{977E8C93-B7F6-39CF-626C-3C767175BFCC}"/>
              </a:ext>
            </a:extLst>
          </p:cNvPr>
          <p:cNvPicPr>
            <a:picLocks noChangeAspect="1"/>
          </p:cNvPicPr>
          <p:nvPr/>
        </p:nvPicPr>
        <p:blipFill>
          <a:blip r:embed="rId6"/>
          <a:stretch>
            <a:fillRect/>
          </a:stretch>
        </p:blipFill>
        <p:spPr>
          <a:xfrm>
            <a:off x="5336794" y="438405"/>
            <a:ext cx="1911349" cy="1911349"/>
          </a:xfrm>
          <a:prstGeom prst="rect">
            <a:avLst/>
          </a:prstGeom>
        </p:spPr>
      </p:pic>
      <p:pic>
        <p:nvPicPr>
          <p:cNvPr id="27" name="Picture 26">
            <a:extLst>
              <a:ext uri="{FF2B5EF4-FFF2-40B4-BE49-F238E27FC236}">
                <a16:creationId xmlns:a16="http://schemas.microsoft.com/office/drawing/2014/main" id="{AE61C07C-6632-4DB1-722B-24565EEF23DD}"/>
              </a:ext>
            </a:extLst>
          </p:cNvPr>
          <p:cNvPicPr>
            <a:picLocks noChangeAspect="1"/>
          </p:cNvPicPr>
          <p:nvPr/>
        </p:nvPicPr>
        <p:blipFill>
          <a:blip r:embed="rId7"/>
          <a:stretch>
            <a:fillRect/>
          </a:stretch>
        </p:blipFill>
        <p:spPr>
          <a:xfrm>
            <a:off x="2697861" y="2643200"/>
            <a:ext cx="2647193" cy="1659639"/>
          </a:xfrm>
          <a:prstGeom prst="rect">
            <a:avLst/>
          </a:prstGeom>
        </p:spPr>
      </p:pic>
      <p:pic>
        <p:nvPicPr>
          <p:cNvPr id="16" name="Picture 15">
            <a:extLst>
              <a:ext uri="{FF2B5EF4-FFF2-40B4-BE49-F238E27FC236}">
                <a16:creationId xmlns:a16="http://schemas.microsoft.com/office/drawing/2014/main" id="{5FF08B96-F2AA-A1B6-3B98-D0A14ACB9DE4}"/>
              </a:ext>
            </a:extLst>
          </p:cNvPr>
          <p:cNvPicPr>
            <a:picLocks noChangeAspect="1"/>
          </p:cNvPicPr>
          <p:nvPr/>
        </p:nvPicPr>
        <p:blipFill>
          <a:blip r:embed="rId8"/>
          <a:stretch>
            <a:fillRect/>
          </a:stretch>
        </p:blipFill>
        <p:spPr>
          <a:xfrm>
            <a:off x="5109405" y="3169863"/>
            <a:ext cx="2467350" cy="2467350"/>
          </a:xfrm>
          <a:prstGeom prst="rect">
            <a:avLst/>
          </a:prstGeom>
        </p:spPr>
      </p:pic>
      <p:pic>
        <p:nvPicPr>
          <p:cNvPr id="21" name="Picture 20">
            <a:extLst>
              <a:ext uri="{FF2B5EF4-FFF2-40B4-BE49-F238E27FC236}">
                <a16:creationId xmlns:a16="http://schemas.microsoft.com/office/drawing/2014/main" id="{4DC23D4E-8A7E-AD7A-8034-5E4CDF6790FF}"/>
              </a:ext>
            </a:extLst>
          </p:cNvPr>
          <p:cNvPicPr>
            <a:picLocks noChangeAspect="1"/>
          </p:cNvPicPr>
          <p:nvPr/>
        </p:nvPicPr>
        <p:blipFill>
          <a:blip r:embed="rId8"/>
          <a:stretch>
            <a:fillRect/>
          </a:stretch>
        </p:blipFill>
        <p:spPr>
          <a:xfrm>
            <a:off x="184595" y="3113694"/>
            <a:ext cx="2467350" cy="2467350"/>
          </a:xfrm>
          <a:prstGeom prst="rect">
            <a:avLst/>
          </a:prstGeom>
        </p:spPr>
      </p:pic>
      <p:cxnSp>
        <p:nvCxnSpPr>
          <p:cNvPr id="18" name="Straight Arrow Connector 17">
            <a:extLst>
              <a:ext uri="{FF2B5EF4-FFF2-40B4-BE49-F238E27FC236}">
                <a16:creationId xmlns:a16="http://schemas.microsoft.com/office/drawing/2014/main" id="{C8F5730C-24FE-EE12-F083-7BF77E37217B}"/>
              </a:ext>
            </a:extLst>
          </p:cNvPr>
          <p:cNvCxnSpPr>
            <a:cxnSpLocks/>
            <a:endCxn id="16" idx="1"/>
          </p:cNvCxnSpPr>
          <p:nvPr/>
        </p:nvCxnSpPr>
        <p:spPr>
          <a:xfrm flipV="1">
            <a:off x="2576703" y="4403537"/>
            <a:ext cx="2628000" cy="0"/>
          </a:xfrm>
          <a:prstGeom prst="straightConnector1">
            <a:avLst/>
          </a:prstGeom>
          <a:ln>
            <a:solidFill>
              <a:schemeClr val="bg1"/>
            </a:solidFill>
            <a:headEnd type="triangle"/>
            <a:tailEnd type="triangle"/>
          </a:ln>
        </p:spPr>
        <p:style>
          <a:lnRef idx="3">
            <a:schemeClr val="dk1"/>
          </a:lnRef>
          <a:fillRef idx="0">
            <a:schemeClr val="dk1"/>
          </a:fillRef>
          <a:effectRef idx="2">
            <a:schemeClr val="dk1"/>
          </a:effectRef>
          <a:fontRef idx="minor">
            <a:schemeClr val="tx1"/>
          </a:fontRef>
        </p:style>
      </p:cxnSp>
      <p:pic>
        <p:nvPicPr>
          <p:cNvPr id="22" name="Picture 21">
            <a:extLst>
              <a:ext uri="{FF2B5EF4-FFF2-40B4-BE49-F238E27FC236}">
                <a16:creationId xmlns:a16="http://schemas.microsoft.com/office/drawing/2014/main" id="{0AA12C2A-1F94-7FA2-0186-74061F7B1AC6}"/>
              </a:ext>
            </a:extLst>
          </p:cNvPr>
          <p:cNvPicPr>
            <a:picLocks noChangeAspect="1"/>
          </p:cNvPicPr>
          <p:nvPr/>
        </p:nvPicPr>
        <p:blipFill>
          <a:blip r:embed="rId9"/>
          <a:stretch>
            <a:fillRect/>
          </a:stretch>
        </p:blipFill>
        <p:spPr>
          <a:xfrm>
            <a:off x="5820161" y="2521292"/>
            <a:ext cx="1384551" cy="1076272"/>
          </a:xfrm>
          <a:prstGeom prst="rect">
            <a:avLst/>
          </a:prstGeom>
        </p:spPr>
      </p:pic>
      <p:pic>
        <p:nvPicPr>
          <p:cNvPr id="20" name="Picture 19">
            <a:extLst>
              <a:ext uri="{FF2B5EF4-FFF2-40B4-BE49-F238E27FC236}">
                <a16:creationId xmlns:a16="http://schemas.microsoft.com/office/drawing/2014/main" id="{E4A1F1F4-0A1A-77B1-269B-9BB161A63233}"/>
              </a:ext>
            </a:extLst>
          </p:cNvPr>
          <p:cNvPicPr>
            <a:picLocks noChangeAspect="1"/>
          </p:cNvPicPr>
          <p:nvPr/>
        </p:nvPicPr>
        <p:blipFill>
          <a:blip r:embed="rId9"/>
          <a:stretch>
            <a:fillRect/>
          </a:stretch>
        </p:blipFill>
        <p:spPr>
          <a:xfrm>
            <a:off x="488064" y="2505949"/>
            <a:ext cx="1384551" cy="1076272"/>
          </a:xfrm>
          <a:prstGeom prst="rect">
            <a:avLst/>
          </a:prstGeom>
        </p:spPr>
      </p:pic>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502BE-FFE8-1DF8-EBAA-2F5B8793D0B0}"/>
              </a:ext>
            </a:extLst>
          </p:cNvPr>
          <p:cNvSpPr>
            <a:spLocks noGrp="1"/>
          </p:cNvSpPr>
          <p:nvPr>
            <p:ph type="title"/>
          </p:nvPr>
        </p:nvSpPr>
        <p:spPr>
          <a:xfrm>
            <a:off x="1143001" y="834925"/>
            <a:ext cx="9905998" cy="1478570"/>
          </a:xfrm>
        </p:spPr>
        <p:txBody>
          <a:bodyPr/>
          <a:lstStyle/>
          <a:p>
            <a:r>
              <a:rPr lang="de-CH" dirty="0"/>
              <a:t>Funcționalitate:</a:t>
            </a:r>
            <a:endParaRPr lang="en-150" dirty="0"/>
          </a:p>
        </p:txBody>
      </p:sp>
      <p:sp>
        <p:nvSpPr>
          <p:cNvPr id="3" name="Content Placeholder 2">
            <a:extLst>
              <a:ext uri="{FF2B5EF4-FFF2-40B4-BE49-F238E27FC236}">
                <a16:creationId xmlns:a16="http://schemas.microsoft.com/office/drawing/2014/main" id="{9B6A6C96-9425-66EA-6AA7-1BAED7DE2192}"/>
              </a:ext>
            </a:extLst>
          </p:cNvPr>
          <p:cNvSpPr>
            <a:spLocks noGrp="1"/>
          </p:cNvSpPr>
          <p:nvPr>
            <p:ph idx="1"/>
          </p:nvPr>
        </p:nvSpPr>
        <p:spPr>
          <a:xfrm>
            <a:off x="1049972" y="2313495"/>
            <a:ext cx="9905999" cy="3541714"/>
          </a:xfrm>
        </p:spPr>
        <p:txBody>
          <a:bodyPr>
            <a:normAutofit fontScale="77500" lnSpcReduction="20000"/>
          </a:bodyPr>
          <a:lstStyle/>
          <a:p>
            <a:r>
              <a:rPr lang="de-CH" dirty="0"/>
              <a:t>Toată interacțiunea dintre utilizator și dispozitiv se realizează prin conectarea la rețeaua wireless a dispozitivului, după care utilizatorul este redirecționat într-un portal captiv web, de unde poate primi sau trimite mesaje. Aceste mesaje pot fi citite timp de 10 minute, după care se șterg automat pentru a elibera memoria volatilă a microcontrollerului, dar ele pot fi salvate în format PDF prin butonul „Printează”.</a:t>
            </a:r>
          </a:p>
          <a:p>
            <a:r>
              <a:rPr lang="de-CH" dirty="0"/>
              <a:t>Interfața este simplă, gândită pentru orice utilizator, indiferent de nivelul de alfabetizare digitală. Aceasta este concepută să semene cu aplicațiile de mesagerie (Messenger, WhatsApp etc.).</a:t>
            </a:r>
          </a:p>
          <a:p>
            <a:r>
              <a:rPr lang="de-CH" dirty="0"/>
              <a:t>Mesajele transmise primesc un ID și numele utilizatorului – acesta poate fi modificat. Pentru a mări raza de acțiune, mesajele sunt retransmise de fiecare placă de dezvoltare, similar unei rețele mesh. ID-ul este modificat pentru a reflecta traseul mesajului. Dacă mesajul ajunge înapoi la expeditor sau este retransmis de mai mult de 5 ori, acesta este ignorat și nu mai este retransmis.</a:t>
            </a:r>
            <a:endParaRPr lang="en-150" dirty="0"/>
          </a:p>
        </p:txBody>
      </p:sp>
    </p:spTree>
    <p:extLst>
      <p:ext uri="{BB962C8B-B14F-4D97-AF65-F5344CB8AC3E}">
        <p14:creationId xmlns:p14="http://schemas.microsoft.com/office/powerpoint/2010/main" val="2385224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42231-9BF5-BCA8-9C19-49AF7CB94F0E}"/>
              </a:ext>
            </a:extLst>
          </p:cNvPr>
          <p:cNvSpPr>
            <a:spLocks noGrp="1"/>
          </p:cNvSpPr>
          <p:nvPr>
            <p:ph type="title"/>
          </p:nvPr>
        </p:nvSpPr>
        <p:spPr>
          <a:xfrm>
            <a:off x="1571180" y="542607"/>
            <a:ext cx="9905998" cy="1478570"/>
          </a:xfrm>
        </p:spPr>
        <p:txBody>
          <a:bodyPr/>
          <a:lstStyle/>
          <a:p>
            <a:r>
              <a:rPr lang="de-CH" dirty="0"/>
              <a:t>Proiectare:</a:t>
            </a:r>
            <a:endParaRPr lang="en-150" dirty="0"/>
          </a:p>
        </p:txBody>
      </p:sp>
      <p:sp>
        <p:nvSpPr>
          <p:cNvPr id="3" name="Content Placeholder 2">
            <a:extLst>
              <a:ext uri="{FF2B5EF4-FFF2-40B4-BE49-F238E27FC236}">
                <a16:creationId xmlns:a16="http://schemas.microsoft.com/office/drawing/2014/main" id="{B538FE07-FD89-213D-9398-C34556D821ED}"/>
              </a:ext>
            </a:extLst>
          </p:cNvPr>
          <p:cNvSpPr>
            <a:spLocks noGrp="1"/>
          </p:cNvSpPr>
          <p:nvPr>
            <p:ph idx="1"/>
          </p:nvPr>
        </p:nvSpPr>
        <p:spPr>
          <a:xfrm>
            <a:off x="1141412" y="3316286"/>
            <a:ext cx="9905999" cy="3541714"/>
          </a:xfrm>
        </p:spPr>
        <p:txBody>
          <a:bodyPr>
            <a:normAutofit fontScale="92500" lnSpcReduction="20000"/>
          </a:bodyPr>
          <a:lstStyle/>
          <a:p>
            <a:r>
              <a:rPr lang="de-CH" dirty="0"/>
              <a:t>Codul a fost scris în Arduino IDE pentru mesageria LoRa și web serverul de tip portal captiv. Acesta este conceput pentru a funcționa pe o placă de dezvoltare open-source Heltec ESP32 LoRa V3. Costurile de operare sunt scăzute, deoarece consumul de energie este de aproximativ 1W la o tensiune de 5V (curent direct sau dintr-o celulă Li-Po la 3,7V).</a:t>
            </a:r>
          </a:p>
          <a:p>
            <a:r>
              <a:rPr lang="de-CH" dirty="0"/>
              <a:t>Spre deosebire de o rețea tradițională GSM, D.L.E.N. poate asigura comunicarea chiar și în situații în care rețelele de curent electric sunt afectate.</a:t>
            </a:r>
          </a:p>
          <a:p>
            <a:r>
              <a:rPr lang="de-CH" dirty="0"/>
              <a:t>Pentru a-i oferi rezistență și portabilitate, </a:t>
            </a:r>
            <a:r>
              <a:rPr lang="ro-RO" dirty="0"/>
              <a:t>am</a:t>
            </a:r>
            <a:r>
              <a:rPr lang="de-CH" dirty="0"/>
              <a:t> printat</a:t>
            </a:r>
            <a:r>
              <a:rPr lang="ro-RO" dirty="0"/>
              <a:t> o </a:t>
            </a:r>
            <a:r>
              <a:rPr lang="de-CH" dirty="0"/>
              <a:t>carcasă 3D din PLA, cu infill de 100%.</a:t>
            </a:r>
            <a:endParaRPr lang="en-150" dirty="0"/>
          </a:p>
        </p:txBody>
      </p:sp>
      <p:pic>
        <p:nvPicPr>
          <p:cNvPr id="5" name="Picture 4">
            <a:extLst>
              <a:ext uri="{FF2B5EF4-FFF2-40B4-BE49-F238E27FC236}">
                <a16:creationId xmlns:a16="http://schemas.microsoft.com/office/drawing/2014/main" id="{4D78656E-FC98-254A-7F0E-E5C32724FD74}"/>
              </a:ext>
            </a:extLst>
          </p:cNvPr>
          <p:cNvPicPr>
            <a:picLocks noChangeAspect="1"/>
          </p:cNvPicPr>
          <p:nvPr/>
        </p:nvPicPr>
        <p:blipFill>
          <a:blip r:embed="rId2"/>
          <a:stretch>
            <a:fillRect/>
          </a:stretch>
        </p:blipFill>
        <p:spPr>
          <a:xfrm>
            <a:off x="5962777" y="542607"/>
            <a:ext cx="3764551" cy="2621215"/>
          </a:xfrm>
          <a:prstGeom prst="rect">
            <a:avLst/>
          </a:prstGeom>
        </p:spPr>
      </p:pic>
    </p:spTree>
    <p:extLst>
      <p:ext uri="{BB962C8B-B14F-4D97-AF65-F5344CB8AC3E}">
        <p14:creationId xmlns:p14="http://schemas.microsoft.com/office/powerpoint/2010/main" val="3333656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3B3C-77F6-D512-49C2-4C54BED83ED9}"/>
              </a:ext>
            </a:extLst>
          </p:cNvPr>
          <p:cNvSpPr>
            <a:spLocks noGrp="1"/>
          </p:cNvSpPr>
          <p:nvPr>
            <p:ph type="title"/>
          </p:nvPr>
        </p:nvSpPr>
        <p:spPr>
          <a:xfrm>
            <a:off x="1141413" y="252984"/>
            <a:ext cx="5934508" cy="1639886"/>
          </a:xfrm>
        </p:spPr>
        <p:txBody>
          <a:bodyPr/>
          <a:lstStyle/>
          <a:p>
            <a:r>
              <a:rPr lang="de-CH" dirty="0"/>
              <a:t>Protocolul de comunicare:</a:t>
            </a:r>
            <a:endParaRPr lang="en-150" dirty="0"/>
          </a:p>
        </p:txBody>
      </p:sp>
      <p:sp>
        <p:nvSpPr>
          <p:cNvPr id="4" name="Text Placeholder 3">
            <a:extLst>
              <a:ext uri="{FF2B5EF4-FFF2-40B4-BE49-F238E27FC236}">
                <a16:creationId xmlns:a16="http://schemas.microsoft.com/office/drawing/2014/main" id="{5A5D9DED-C5CF-8006-1407-6D0F672CCF08}"/>
              </a:ext>
            </a:extLst>
          </p:cNvPr>
          <p:cNvSpPr>
            <a:spLocks noGrp="1"/>
          </p:cNvSpPr>
          <p:nvPr>
            <p:ph type="body" sz="half" idx="2"/>
          </p:nvPr>
        </p:nvSpPr>
        <p:spPr>
          <a:xfrm>
            <a:off x="1141410" y="2249486"/>
            <a:ext cx="5934511" cy="3922714"/>
          </a:xfrm>
        </p:spPr>
        <p:txBody>
          <a:bodyPr>
            <a:normAutofit lnSpcReduction="10000"/>
          </a:bodyPr>
          <a:lstStyle/>
          <a:p>
            <a:r>
              <a:rPr lang="de-CH" dirty="0"/>
              <a:t>LoRa (de la „Long Range”, uneori abreviat ca „LR”) este o tehnologie fizică proprietară de comunicații radio. LoRa utilizează benzi de radiofrecvență sub-gigahertz fără licență: EU433 (LPD433) sau EU868 (863–870/873 MHz) în Europa; AU915/AS923-1 (915–928 MHz) în America de Sud; US915 (902–928 MHz) în America de Nord; IN865 (865–867 MHz) în India; și AS923 (915–928 MHz) în Asia.</a:t>
            </a:r>
          </a:p>
          <a:p>
            <a:r>
              <a:rPr lang="de-CH" dirty="0"/>
              <a:t>LoRa permite transmisii pe distanțe lungi cu consum redus de energie. Este una dintre cele mai populare tehnologii de rețea pentru senzori wireless cu consum redus de energie, utilizată în implementarea Internetului Lucrurilor (IoT), oferind comunicații pe distanțe de peste 2 km – în comparație cu tehnologii precum Zigbee sau Bluetooth, dar cu rate de transfer mai mici. În acest proiect folosesc banda EU868 pentru transmitere și recepție.</a:t>
            </a:r>
            <a:endParaRPr lang="en-150" dirty="0"/>
          </a:p>
        </p:txBody>
      </p:sp>
      <p:pic>
        <p:nvPicPr>
          <p:cNvPr id="8" name="Picture 7">
            <a:extLst>
              <a:ext uri="{FF2B5EF4-FFF2-40B4-BE49-F238E27FC236}">
                <a16:creationId xmlns:a16="http://schemas.microsoft.com/office/drawing/2014/main" id="{5C246A93-938C-3735-072A-A072E4AFEB9D}"/>
              </a:ext>
            </a:extLst>
          </p:cNvPr>
          <p:cNvPicPr>
            <a:picLocks noChangeAspect="1"/>
          </p:cNvPicPr>
          <p:nvPr/>
        </p:nvPicPr>
        <p:blipFill>
          <a:blip r:embed="rId2"/>
          <a:stretch>
            <a:fillRect/>
          </a:stretch>
        </p:blipFill>
        <p:spPr>
          <a:xfrm>
            <a:off x="6438328" y="1700212"/>
            <a:ext cx="5514975" cy="3457575"/>
          </a:xfrm>
          <a:prstGeom prst="rect">
            <a:avLst/>
          </a:prstGeom>
        </p:spPr>
      </p:pic>
    </p:spTree>
    <p:extLst>
      <p:ext uri="{BB962C8B-B14F-4D97-AF65-F5344CB8AC3E}">
        <p14:creationId xmlns:p14="http://schemas.microsoft.com/office/powerpoint/2010/main" val="16548052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4DDD4-5983-5544-84A1-3382C160C40C}"/>
              </a:ext>
            </a:extLst>
          </p:cNvPr>
          <p:cNvSpPr>
            <a:spLocks noGrp="1"/>
          </p:cNvSpPr>
          <p:nvPr>
            <p:ph type="title"/>
          </p:nvPr>
        </p:nvSpPr>
        <p:spPr/>
        <p:txBody>
          <a:bodyPr/>
          <a:lstStyle/>
          <a:p>
            <a:r>
              <a:rPr lang="de-CH" dirty="0"/>
              <a:t>Interfața:</a:t>
            </a:r>
            <a:endParaRPr lang="en-150" dirty="0"/>
          </a:p>
        </p:txBody>
      </p:sp>
      <p:sp>
        <p:nvSpPr>
          <p:cNvPr id="4" name="Text Placeholder 3">
            <a:extLst>
              <a:ext uri="{FF2B5EF4-FFF2-40B4-BE49-F238E27FC236}">
                <a16:creationId xmlns:a16="http://schemas.microsoft.com/office/drawing/2014/main" id="{4C36039F-6968-6046-6E52-E2C00775EEB3}"/>
              </a:ext>
            </a:extLst>
          </p:cNvPr>
          <p:cNvSpPr>
            <a:spLocks noGrp="1"/>
          </p:cNvSpPr>
          <p:nvPr>
            <p:ph type="body" sz="half" idx="2"/>
          </p:nvPr>
        </p:nvSpPr>
        <p:spPr/>
        <p:txBody>
          <a:bodyPr/>
          <a:lstStyle/>
          <a:p>
            <a:r>
              <a:rPr lang="de-CH" dirty="0"/>
              <a:t>Interfața este una simplă care este accesibilă tuturor indifferent de vârstă.</a:t>
            </a:r>
            <a:endParaRPr lang="en-150" dirty="0"/>
          </a:p>
        </p:txBody>
      </p:sp>
      <p:pic>
        <p:nvPicPr>
          <p:cNvPr id="12" name="Picture 11">
            <a:extLst>
              <a:ext uri="{FF2B5EF4-FFF2-40B4-BE49-F238E27FC236}">
                <a16:creationId xmlns:a16="http://schemas.microsoft.com/office/drawing/2014/main" id="{FBE30721-B78E-E767-FD52-817715DE9B51}"/>
              </a:ext>
            </a:extLst>
          </p:cNvPr>
          <p:cNvPicPr>
            <a:picLocks noChangeAspect="1"/>
          </p:cNvPicPr>
          <p:nvPr/>
        </p:nvPicPr>
        <p:blipFill>
          <a:blip r:embed="rId2"/>
          <a:stretch>
            <a:fillRect/>
          </a:stretch>
        </p:blipFill>
        <p:spPr>
          <a:xfrm>
            <a:off x="1141363" y="318465"/>
            <a:ext cx="9910859" cy="3853001"/>
          </a:xfrm>
          <a:prstGeom prst="rect">
            <a:avLst/>
          </a:prstGeom>
        </p:spPr>
      </p:pic>
    </p:spTree>
    <p:extLst>
      <p:ext uri="{BB962C8B-B14F-4D97-AF65-F5344CB8AC3E}">
        <p14:creationId xmlns:p14="http://schemas.microsoft.com/office/powerpoint/2010/main" val="539804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B4371-1705-9A1D-109E-DD93A5675261}"/>
              </a:ext>
            </a:extLst>
          </p:cNvPr>
          <p:cNvSpPr>
            <a:spLocks noGrp="1"/>
          </p:cNvSpPr>
          <p:nvPr>
            <p:ph type="title"/>
          </p:nvPr>
        </p:nvSpPr>
        <p:spPr/>
        <p:txBody>
          <a:bodyPr/>
          <a:lstStyle/>
          <a:p>
            <a:r>
              <a:rPr lang="de-CH" dirty="0"/>
              <a:t>Tehnologii utilizate:</a:t>
            </a:r>
            <a:endParaRPr lang="en-150" dirty="0"/>
          </a:p>
        </p:txBody>
      </p:sp>
      <p:sp>
        <p:nvSpPr>
          <p:cNvPr id="4" name="Text Placeholder 3">
            <a:extLst>
              <a:ext uri="{FF2B5EF4-FFF2-40B4-BE49-F238E27FC236}">
                <a16:creationId xmlns:a16="http://schemas.microsoft.com/office/drawing/2014/main" id="{A57A36D3-7274-ABA9-665E-C33B196D380D}"/>
              </a:ext>
            </a:extLst>
          </p:cNvPr>
          <p:cNvSpPr>
            <a:spLocks noGrp="1"/>
          </p:cNvSpPr>
          <p:nvPr>
            <p:ph type="body" sz="half" idx="2"/>
          </p:nvPr>
        </p:nvSpPr>
        <p:spPr/>
        <p:txBody>
          <a:bodyPr/>
          <a:lstStyle/>
          <a:p>
            <a:r>
              <a:rPr lang="de-CH" dirty="0"/>
              <a:t>Heltec ESP32 LoRa V3</a:t>
            </a:r>
          </a:p>
          <a:p>
            <a:r>
              <a:rPr lang="de-CH" dirty="0"/>
              <a:t>Arduino.h – bibliotecă ce conține multe definiții și articole standard.</a:t>
            </a:r>
          </a:p>
          <a:p>
            <a:r>
              <a:rPr lang="de-CH" dirty="0"/>
              <a:t>WiFi.h – bibliotecă pentru crearea punctului de acces.</a:t>
            </a:r>
          </a:p>
          <a:p>
            <a:r>
              <a:rPr lang="de-CH" dirty="0"/>
              <a:t>DNSServer.h – bibliotecă pentru serverul DNS al portalului captiv.</a:t>
            </a:r>
          </a:p>
          <a:p>
            <a:r>
              <a:rPr lang="de-CH" dirty="0"/>
              <a:t>WebServer.h – bibliotecă pentru web server.</a:t>
            </a:r>
          </a:p>
          <a:p>
            <a:r>
              <a:rPr lang="de-CH" dirty="0"/>
              <a:t>RadioLib.h – bibliotecă pentru funcționalitatea modulului LoRa.</a:t>
            </a:r>
            <a:endParaRPr lang="en-150" dirty="0"/>
          </a:p>
        </p:txBody>
      </p:sp>
      <p:pic>
        <p:nvPicPr>
          <p:cNvPr id="12" name="Picture 11">
            <a:extLst>
              <a:ext uri="{FF2B5EF4-FFF2-40B4-BE49-F238E27FC236}">
                <a16:creationId xmlns:a16="http://schemas.microsoft.com/office/drawing/2014/main" id="{FE0D0F2E-7BD1-2DCF-0476-0CF1F6C059EA}"/>
              </a:ext>
            </a:extLst>
          </p:cNvPr>
          <p:cNvPicPr>
            <a:picLocks noChangeAspect="1"/>
          </p:cNvPicPr>
          <p:nvPr/>
        </p:nvPicPr>
        <p:blipFill>
          <a:blip r:embed="rId2"/>
          <a:stretch>
            <a:fillRect/>
          </a:stretch>
        </p:blipFill>
        <p:spPr>
          <a:xfrm>
            <a:off x="6883227" y="1820800"/>
            <a:ext cx="4750875" cy="2623183"/>
          </a:xfrm>
          <a:prstGeom prst="rect">
            <a:avLst/>
          </a:prstGeom>
        </p:spPr>
      </p:pic>
    </p:spTree>
    <p:extLst>
      <p:ext uri="{BB962C8B-B14F-4D97-AF65-F5344CB8AC3E}">
        <p14:creationId xmlns:p14="http://schemas.microsoft.com/office/powerpoint/2010/main" val="778670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5A865-68EE-64C8-FFF4-CA0C681CE8E4}"/>
              </a:ext>
            </a:extLst>
          </p:cNvPr>
          <p:cNvSpPr>
            <a:spLocks noGrp="1"/>
          </p:cNvSpPr>
          <p:nvPr>
            <p:ph type="title"/>
          </p:nvPr>
        </p:nvSpPr>
        <p:spPr>
          <a:xfrm>
            <a:off x="1141413" y="371630"/>
            <a:ext cx="9905998" cy="1478570"/>
          </a:xfrm>
        </p:spPr>
        <p:txBody>
          <a:bodyPr/>
          <a:lstStyle/>
          <a:p>
            <a:r>
              <a:rPr lang="de-CH" dirty="0"/>
              <a:t>Resurse externe</a:t>
            </a:r>
            <a:r>
              <a:rPr lang="ro-RO" dirty="0"/>
              <a:t> și concluzie</a:t>
            </a:r>
            <a:endParaRPr lang="en-150" dirty="0"/>
          </a:p>
        </p:txBody>
      </p:sp>
      <p:sp>
        <p:nvSpPr>
          <p:cNvPr id="3" name="Content Placeholder 2">
            <a:extLst>
              <a:ext uri="{FF2B5EF4-FFF2-40B4-BE49-F238E27FC236}">
                <a16:creationId xmlns:a16="http://schemas.microsoft.com/office/drawing/2014/main" id="{B5CB92C7-2A7D-D049-130C-3102787FCDA3}"/>
              </a:ext>
            </a:extLst>
          </p:cNvPr>
          <p:cNvSpPr>
            <a:spLocks noGrp="1"/>
          </p:cNvSpPr>
          <p:nvPr>
            <p:ph idx="1"/>
          </p:nvPr>
        </p:nvSpPr>
        <p:spPr>
          <a:xfrm>
            <a:off x="1141412" y="1984248"/>
            <a:ext cx="9905999" cy="4681727"/>
          </a:xfrm>
        </p:spPr>
        <p:txBody>
          <a:bodyPr>
            <a:normAutofit fontScale="77500" lnSpcReduction="20000"/>
          </a:bodyPr>
          <a:lstStyle/>
          <a:p>
            <a:r>
              <a:rPr lang="de-CH" dirty="0"/>
              <a:t>Pentru documentare, s-au folosit, în afara resurselor indicate în restul acestui fișier, următoarele:</a:t>
            </a:r>
          </a:p>
          <a:p>
            <a:r>
              <a:rPr lang="de-CH" dirty="0"/>
              <a:t>https://en.wikipedia.org/wiki/LoRa</a:t>
            </a:r>
          </a:p>
          <a:p>
            <a:r>
              <a:rPr lang="de-CH" dirty="0"/>
              <a:t>https://docs.heltec.org/en/node/esp32/wifi_lora_32/index.html</a:t>
            </a:r>
          </a:p>
          <a:p>
            <a:r>
              <a:rPr lang="de-CH" dirty="0"/>
              <a:t>https://docs.heltec.org/en/node/esp32/_images/055.jpg</a:t>
            </a:r>
          </a:p>
          <a:p>
            <a:r>
              <a:rPr lang="de-CH" dirty="0"/>
              <a:t>https://espressif.github.io/arduino-esp32/package_esp32_index.json https://resource.heltec.cn/download/package_heltec_esp32_index.json</a:t>
            </a:r>
          </a:p>
          <a:p>
            <a:r>
              <a:rPr lang="de-CH" dirty="0"/>
              <a:t>Concluzie:</a:t>
            </a:r>
          </a:p>
          <a:p>
            <a:r>
              <a:rPr lang="de-CH" dirty="0"/>
              <a:t>Am realizat o aplicație de comunicare prin mesaje text care nu necesită resurse semnificative, este descentralizată, și care poate fi folosită în caz de dezastre naturale, din cauza cărora rămânem fără curent și semnal GSM.</a:t>
            </a:r>
          </a:p>
          <a:p>
            <a:r>
              <a:rPr lang="de-CH" dirty="0"/>
              <a:t>Codsursă: https://github.com/bogdanstanciulescu/DECENTRALIZED-LOW-ENERGY-NETWORK/tree/main/COD-SURSA</a:t>
            </a:r>
            <a:endParaRPr lang="en-150" dirty="0"/>
          </a:p>
        </p:txBody>
      </p:sp>
    </p:spTree>
    <p:extLst>
      <p:ext uri="{BB962C8B-B14F-4D97-AF65-F5344CB8AC3E}">
        <p14:creationId xmlns:p14="http://schemas.microsoft.com/office/powerpoint/2010/main" val="34500918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AC41CBB0-BAA0-4983-8F2B-E10AF3358DA8}">
  <ds:schemaRefs>
    <ds:schemaRef ds:uri="71af3243-3dd4-4a8d-8c0d-dd76da1f02a5"/>
    <ds:schemaRef ds:uri="http://schemas.openxmlformats.org/package/2006/metadata/core-properties"/>
    <ds:schemaRef ds:uri="http://schemas.microsoft.com/office/infopath/2007/PartnerControls"/>
    <ds:schemaRef ds:uri="http://purl.org/dc/elements/1.1/"/>
    <ds:schemaRef ds:uri="16c05727-aa75-4e4a-9b5f-8a80a1165891"/>
    <ds:schemaRef ds:uri="http://schemas.microsoft.com/office/2006/documentManagement/types"/>
    <ds:schemaRef ds:uri="http://purl.org/dc/dcmitype/"/>
    <ds:schemaRef ds:uri="http://schemas.microsoft.com/office/2006/metadata/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Circuit design</Template>
  <TotalTime>398</TotalTime>
  <Words>862</Words>
  <Application>Microsoft Office PowerPoint</Application>
  <PresentationFormat>Widescreen</PresentationFormat>
  <Paragraphs>36</Paragraphs>
  <Slides>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Tw Cen MT</vt:lpstr>
      <vt:lpstr>Circuit</vt:lpstr>
      <vt:lpstr>DECENTRALIZED LOW-ENERGY-NETWORK</vt:lpstr>
      <vt:lpstr>Introducere:</vt:lpstr>
      <vt:lpstr>Funcționalitate:</vt:lpstr>
      <vt:lpstr>Proiectare:</vt:lpstr>
      <vt:lpstr>Protocolul de comunicare:</vt:lpstr>
      <vt:lpstr>Interfața:</vt:lpstr>
      <vt:lpstr>Tehnologii utilizate:</vt:lpstr>
      <vt:lpstr>Resurse externe și concluzie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Bogdan Stanciulescu</dc:creator>
  <cp:lastModifiedBy>Bogdan Stanciulescu</cp:lastModifiedBy>
  <cp:revision>6</cp:revision>
  <dcterms:created xsi:type="dcterms:W3CDTF">2025-05-30T20:07:34Z</dcterms:created>
  <dcterms:modified xsi:type="dcterms:W3CDTF">2025-05-31T02:47:18Z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